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8"/>
  </p:notesMasterIdLst>
  <p:handoutMasterIdLst>
    <p:handoutMasterId r:id="rId19"/>
  </p:handoutMasterIdLst>
  <p:sldIdLst>
    <p:sldId id="565" r:id="rId2"/>
    <p:sldId id="567" r:id="rId3"/>
    <p:sldId id="566" r:id="rId4"/>
    <p:sldId id="568" r:id="rId5"/>
    <p:sldId id="569" r:id="rId6"/>
    <p:sldId id="570" r:id="rId7"/>
    <p:sldId id="572" r:id="rId8"/>
    <p:sldId id="571" r:id="rId9"/>
    <p:sldId id="573" r:id="rId10"/>
    <p:sldId id="582" r:id="rId11"/>
    <p:sldId id="574" r:id="rId12"/>
    <p:sldId id="576" r:id="rId13"/>
    <p:sldId id="578" r:id="rId14"/>
    <p:sldId id="579" r:id="rId15"/>
    <p:sldId id="583" r:id="rId16"/>
    <p:sldId id="581" r:id="rId17"/>
  </p:sldIdLst>
  <p:sldSz cx="9144000" cy="6858000" type="screen4x3"/>
  <p:notesSz cx="6718300" cy="9855200"/>
  <p:defaultTextStyle>
    <a:defPPr>
      <a:defRPr lang="en-GB"/>
    </a:defPPr>
    <a:lvl1pPr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224">
          <p15:clr>
            <a:srgbClr val="A4A3A4"/>
          </p15:clr>
        </p15:guide>
        <p15:guide id="2" pos="2236">
          <p15:clr>
            <a:srgbClr val="A4A3A4"/>
          </p15:clr>
        </p15:guide>
        <p15:guide id="3" orient="horz" pos="3104">
          <p15:clr>
            <a:srgbClr val="A4A3A4"/>
          </p15:clr>
        </p15:guide>
        <p15:guide id="4" pos="2116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URANYI Daniel (ESTAT)" initials="DS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CCFF99"/>
    <a:srgbClr val="FFCCCC"/>
    <a:srgbClr val="008000"/>
    <a:srgbClr val="FFFF99"/>
    <a:srgbClr val="FFCC99"/>
    <a:srgbClr val="0033CC"/>
    <a:srgbClr val="D60093"/>
    <a:srgbClr val="4D4D4D"/>
    <a:srgbClr val="CC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7976" autoAdjust="0"/>
    <p:restoredTop sz="94087" autoAdjust="0"/>
  </p:normalViewPr>
  <p:slideViewPr>
    <p:cSldViewPr>
      <p:cViewPr varScale="1">
        <p:scale>
          <a:sx n="71" d="100"/>
          <a:sy n="71" d="100"/>
        </p:scale>
        <p:origin x="-96" y="-150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028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0" d="100"/>
        <a:sy n="120" d="100"/>
      </p:scale>
      <p:origin x="0" y="0"/>
    </p:cViewPr>
  </p:sorterViewPr>
  <p:notesViewPr>
    <p:cSldViewPr>
      <p:cViewPr varScale="1">
        <p:scale>
          <a:sx n="50" d="100"/>
          <a:sy n="50" d="100"/>
        </p:scale>
        <p:origin x="-2982" y="-96"/>
      </p:cViewPr>
      <p:guideLst>
        <p:guide orient="horz" pos="3224"/>
        <p:guide orient="horz" pos="3104"/>
        <p:guide pos="2236"/>
        <p:guide pos="211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11464" cy="49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4700" tIns="47350" rIns="94700" bIns="47350" numCol="1" anchor="t" anchorCtr="0" compatLnSpc="1">
            <a:prstTxWarp prst="textNoShape">
              <a:avLst/>
            </a:prstTxWarp>
          </a:bodyPr>
          <a:lstStyle>
            <a:lvl1pPr algn="l" defTabSz="947113">
              <a:defRPr sz="120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05335" y="0"/>
            <a:ext cx="2911464" cy="49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4700" tIns="47350" rIns="94700" bIns="47350" numCol="1" anchor="t" anchorCtr="0" compatLnSpc="1">
            <a:prstTxWarp prst="textNoShape">
              <a:avLst/>
            </a:prstTxWarp>
          </a:bodyPr>
          <a:lstStyle>
            <a:lvl1pPr algn="r" defTabSz="947113">
              <a:defRPr sz="1200"/>
            </a:lvl1pPr>
          </a:lstStyle>
          <a:p>
            <a:pPr>
              <a:defRPr/>
            </a:pPr>
            <a:fld id="{777E777E-6878-41AB-B8A2-C7E9528AF442}" type="datetimeFigureOut">
              <a:rPr lang="it-IT"/>
              <a:pPr>
                <a:defRPr/>
              </a:pPr>
              <a:t>25/09/2015</a:t>
            </a:fld>
            <a:endParaRPr lang="it-IT"/>
          </a:p>
        </p:txBody>
      </p:sp>
      <p:sp>
        <p:nvSpPr>
          <p:cNvPr id="1638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61446"/>
            <a:ext cx="2911464" cy="49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4700" tIns="47350" rIns="94700" bIns="47350" numCol="1" anchor="b" anchorCtr="0" compatLnSpc="1">
            <a:prstTxWarp prst="textNoShape">
              <a:avLst/>
            </a:prstTxWarp>
          </a:bodyPr>
          <a:lstStyle>
            <a:lvl1pPr algn="l" defTabSz="947113">
              <a:defRPr sz="120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638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05335" y="9361446"/>
            <a:ext cx="2911464" cy="49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4700" tIns="47350" rIns="94700" bIns="47350" numCol="1" anchor="b" anchorCtr="0" compatLnSpc="1">
            <a:prstTxWarp prst="textNoShape">
              <a:avLst/>
            </a:prstTxWarp>
          </a:bodyPr>
          <a:lstStyle>
            <a:lvl1pPr algn="r" defTabSz="947113">
              <a:defRPr sz="1200"/>
            </a:lvl1pPr>
          </a:lstStyle>
          <a:p>
            <a:pPr>
              <a:defRPr/>
            </a:pPr>
            <a:fld id="{720B0134-C960-466B-9F5C-864B2599066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86673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11464" cy="49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4700" tIns="47350" rIns="94700" bIns="47350" numCol="1" anchor="t" anchorCtr="0" compatLnSpc="1">
            <a:prstTxWarp prst="textNoShape">
              <a:avLst/>
            </a:prstTxWarp>
          </a:bodyPr>
          <a:lstStyle>
            <a:lvl1pPr algn="l" defTabSz="947113">
              <a:defRPr sz="120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05335" y="0"/>
            <a:ext cx="2911464" cy="49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4700" tIns="47350" rIns="94700" bIns="47350" numCol="1" anchor="t" anchorCtr="0" compatLnSpc="1">
            <a:prstTxWarp prst="textNoShape">
              <a:avLst/>
            </a:prstTxWarp>
          </a:bodyPr>
          <a:lstStyle>
            <a:lvl1pPr algn="r" defTabSz="947113">
              <a:defRPr sz="1200"/>
            </a:lvl1pPr>
          </a:lstStyle>
          <a:p>
            <a:pPr>
              <a:defRPr/>
            </a:pPr>
            <a:fld id="{6D2C1698-A478-47CC-B1DE-FD53443CA6C0}" type="datetimeFigureOut">
              <a:rPr lang="it-IT"/>
              <a:pPr>
                <a:defRPr/>
              </a:pPr>
              <a:t>25/09/2015</a:t>
            </a:fld>
            <a:endParaRPr lang="it-IT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96938" y="739775"/>
            <a:ext cx="4924425" cy="369411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1530" y="4680723"/>
            <a:ext cx="5375241" cy="4434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4700" tIns="47350" rIns="94700" bIns="473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204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61446"/>
            <a:ext cx="2911464" cy="49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4700" tIns="47350" rIns="94700" bIns="47350" numCol="1" anchor="b" anchorCtr="0" compatLnSpc="1">
            <a:prstTxWarp prst="textNoShape">
              <a:avLst/>
            </a:prstTxWarp>
          </a:bodyPr>
          <a:lstStyle>
            <a:lvl1pPr algn="l" defTabSz="947113">
              <a:defRPr sz="120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204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05335" y="9361446"/>
            <a:ext cx="2911464" cy="49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4700" tIns="47350" rIns="94700" bIns="47350" numCol="1" anchor="b" anchorCtr="0" compatLnSpc="1">
            <a:prstTxWarp prst="textNoShape">
              <a:avLst/>
            </a:prstTxWarp>
          </a:bodyPr>
          <a:lstStyle>
            <a:lvl1pPr algn="r" defTabSz="947113">
              <a:defRPr sz="1200"/>
            </a:lvl1pPr>
          </a:lstStyle>
          <a:p>
            <a:pPr>
              <a:defRPr/>
            </a:pPr>
            <a:fld id="{B93DFA7C-FA75-47A8-995E-F9974918A42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053087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96938" y="739775"/>
            <a:ext cx="4924425" cy="36941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834B863-424F-46C3-9AC6-4F1071016737}" type="slidenum">
              <a:rPr lang="en-GB" smtClean="0"/>
              <a:pPr>
                <a:defRPr/>
              </a:pPr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37048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96938" y="739775"/>
            <a:ext cx="4924425" cy="36941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834B863-424F-46C3-9AC6-4F1071016737}" type="slidenum">
              <a:rPr lang="en-GB" smtClean="0"/>
              <a:pPr>
                <a:defRPr/>
              </a:pPr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37048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96938" y="739775"/>
            <a:ext cx="4924425" cy="36941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834B863-424F-46C3-9AC6-4F1071016737}" type="slidenum">
              <a:rPr lang="en-GB" smtClean="0"/>
              <a:pPr>
                <a:defRPr/>
              </a:pPr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37048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96938" y="739775"/>
            <a:ext cx="4924425" cy="36941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834B863-424F-46C3-9AC6-4F1071016737}" type="slidenum">
              <a:rPr lang="en-GB" smtClean="0"/>
              <a:pPr>
                <a:defRPr/>
              </a:pPr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37048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97326C-9136-43BD-B7FC-10DBEE6C0A5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28-30 September 2015</a:t>
            </a:r>
            <a:endParaRPr lang="en-GB" dirty="0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dirty="0" smtClean="0"/>
              <a:t>SDMX Global Conference</a:t>
            </a:r>
            <a:endParaRPr lang="en-GB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2D3C06-AB64-465D-9B2A-624221E86B9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28-30 September 2015</a:t>
            </a:r>
            <a:endParaRPr lang="en-GB" dirty="0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smtClean="0"/>
              <a:t>SDMX Global Conference</a:t>
            </a:r>
            <a:endParaRPr lang="en-GB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 userDrawn="1"/>
        </p:nvSpPr>
        <p:spPr>
          <a:xfrm>
            <a:off x="0" y="0"/>
            <a:ext cx="9144000" cy="989013"/>
          </a:xfrm>
          <a:prstGeom prst="rect">
            <a:avLst/>
          </a:prstGeom>
          <a:solidFill>
            <a:srgbClr val="0F5494"/>
          </a:solidFill>
          <a:ln>
            <a:solidFill>
              <a:srgbClr val="0F549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/>
          </a:p>
        </p:txBody>
      </p:sp>
      <p:pic>
        <p:nvPicPr>
          <p:cNvPr id="5" name="Picture 5" descr="LOGO CE-EN-NEG-quadri.ai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1125" y="3175"/>
            <a:ext cx="1511300" cy="151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8"/>
          <p:cNvSpPr/>
          <p:nvPr userDrawn="1"/>
        </p:nvSpPr>
        <p:spPr>
          <a:xfrm>
            <a:off x="4262438" y="6669088"/>
            <a:ext cx="596900" cy="198437"/>
          </a:xfrm>
          <a:prstGeom prst="rect">
            <a:avLst/>
          </a:prstGeom>
          <a:solidFill>
            <a:srgbClr val="133176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700" b="0" i="1" dirty="0">
                <a:solidFill>
                  <a:schemeClr val="bg1"/>
                </a:solidFill>
              </a:rPr>
              <a:t>Eurostat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1556271"/>
            <a:ext cx="8229600" cy="9366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457200" y="2564904"/>
            <a:ext cx="8229600" cy="3633788"/>
          </a:xfrm>
        </p:spPr>
        <p:txBody>
          <a:bodyPr/>
          <a:lstStyle>
            <a:lvl1pPr marL="342900" indent="-342900">
              <a:buClr>
                <a:srgbClr val="0F5494"/>
              </a:buClr>
              <a:buFont typeface="Arial" pitchFamily="34" charset="0"/>
              <a:buChar char="•"/>
              <a:defRPr i="0"/>
            </a:lvl1pPr>
            <a:lvl2pPr>
              <a:buClr>
                <a:srgbClr val="0F5494"/>
              </a:buClr>
              <a:defRPr/>
            </a:lvl2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2555776" y="6309320"/>
            <a:ext cx="4104455" cy="412155"/>
          </a:xfrm>
        </p:spPr>
        <p:txBody>
          <a:bodyPr/>
          <a:lstStyle>
            <a:lvl1pPr algn="l">
              <a:defRPr sz="1200"/>
            </a:lvl1pPr>
          </a:lstStyle>
          <a:p>
            <a:pPr algn="ctr">
              <a:defRPr/>
            </a:pPr>
            <a:r>
              <a:rPr lang="en-GB" altLang="en-US" dirty="0" smtClean="0"/>
              <a:t>SDMX Global Conference 2015</a:t>
            </a:r>
            <a:endParaRPr lang="en-GB" altLang="en-US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732240" y="6309319"/>
            <a:ext cx="1954560" cy="412155"/>
          </a:xfrm>
        </p:spPr>
        <p:txBody>
          <a:bodyPr/>
          <a:lstStyle>
            <a:lvl1pPr>
              <a:defRPr sz="110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fld id="{F13BA520-69FB-49A5-B99F-D884F212848B}" type="slidenum">
              <a:rPr lang="en-GB" smtClean="0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33477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lum bright="76000" contrast="-64000"/>
          </a:blip>
          <a:srcRect/>
          <a:stretch>
            <a:fillRect/>
          </a:stretch>
        </p:blipFill>
        <p:spPr bwMode="auto">
          <a:xfrm>
            <a:off x="1835150" y="1557338"/>
            <a:ext cx="5513388" cy="365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411413" y="274638"/>
            <a:ext cx="6275387" cy="633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5288" y="1268413"/>
            <a:ext cx="8229600" cy="475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 smtClean="0"/>
          </a:p>
        </p:txBody>
      </p:sp>
      <p:sp>
        <p:nvSpPr>
          <p:cNvPr id="22533" name="Rectangle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6C7E82"/>
                </a:solidFill>
              </a:defRPr>
            </a:lvl1pPr>
          </a:lstStyle>
          <a:p>
            <a:pPr>
              <a:defRPr/>
            </a:pPr>
            <a:fld id="{5406D723-B6BE-469C-9D10-EBF52FC9BB44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22534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solidFill>
                  <a:srgbClr val="6C7E82"/>
                </a:solidFill>
              </a:defRPr>
            </a:lvl1pPr>
          </a:lstStyle>
          <a:p>
            <a:pPr>
              <a:defRPr/>
            </a:pPr>
            <a:r>
              <a:rPr lang="en-US" smtClean="0"/>
              <a:t>28-30 September 2015</a:t>
            </a:r>
            <a:endParaRPr lang="en-GB" dirty="0"/>
          </a:p>
        </p:txBody>
      </p:sp>
      <p:sp>
        <p:nvSpPr>
          <p:cNvPr id="22535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916238" y="6237288"/>
            <a:ext cx="324008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6C7E82"/>
                </a:solidFill>
              </a:defRPr>
            </a:lvl1pPr>
          </a:lstStyle>
          <a:p>
            <a:pPr>
              <a:defRPr/>
            </a:pPr>
            <a:r>
              <a:rPr lang="en-GB" smtClean="0"/>
              <a:t>SDMX Global Conference</a:t>
            </a:r>
            <a:endParaRPr lang="en-GB" dirty="0"/>
          </a:p>
        </p:txBody>
      </p:sp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68313" y="260350"/>
            <a:ext cx="1639887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7" name="Line 9"/>
          <p:cNvSpPr>
            <a:spLocks noChangeShapeType="1"/>
          </p:cNvSpPr>
          <p:nvPr/>
        </p:nvSpPr>
        <p:spPr bwMode="auto">
          <a:xfrm>
            <a:off x="468313" y="6237288"/>
            <a:ext cx="8207375" cy="0"/>
          </a:xfrm>
          <a:prstGeom prst="line">
            <a:avLst/>
          </a:prstGeom>
          <a:noFill/>
          <a:ln w="19050">
            <a:solidFill>
              <a:srgbClr val="6C7E82"/>
            </a:solidFill>
            <a:round/>
            <a:headEnd/>
            <a:tailEnd/>
          </a:ln>
          <a:effectLst/>
        </p:spPr>
        <p:txBody>
          <a:bodyPr/>
          <a:lstStyle/>
          <a:p>
            <a:pPr algn="l">
              <a:defRPr/>
            </a:pPr>
            <a:endParaRPr lang="en-US"/>
          </a:p>
        </p:txBody>
      </p:sp>
      <p:sp>
        <p:nvSpPr>
          <p:cNvPr id="22538" name="Line 10"/>
          <p:cNvSpPr>
            <a:spLocks noChangeShapeType="1"/>
          </p:cNvSpPr>
          <p:nvPr/>
        </p:nvSpPr>
        <p:spPr bwMode="auto">
          <a:xfrm>
            <a:off x="468313" y="981075"/>
            <a:ext cx="8207375" cy="0"/>
          </a:xfrm>
          <a:prstGeom prst="line">
            <a:avLst/>
          </a:prstGeom>
          <a:noFill/>
          <a:ln w="15875">
            <a:solidFill>
              <a:srgbClr val="6C7E82"/>
            </a:solidFill>
            <a:round/>
            <a:headEnd/>
            <a:tailEnd/>
          </a:ln>
          <a:effectLst/>
        </p:spPr>
        <p:txBody>
          <a:bodyPr/>
          <a:lstStyle/>
          <a:p>
            <a:pPr algn="l"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56" r:id="rId2"/>
    <p:sldLayoutId id="2147483662" r:id="rId3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hf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14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14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14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://sdmx.org/?p=4223" TargetMode="Externa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A2D3C06-AB64-465D-9B2A-624221E86B95}" type="slidenum">
              <a:rPr lang="en-GB" smtClean="0"/>
              <a:pPr>
                <a:defRPr/>
              </a:pPr>
              <a:t>1</a:t>
            </a:fld>
            <a:endParaRPr lang="en-GB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28-30 September 2015</a:t>
            </a:r>
            <a:endParaRPr lang="en-GB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SDMX Global Conference</a:t>
            </a:r>
            <a:endParaRPr lang="en-GB" dirty="0"/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515095" y="1268759"/>
            <a:ext cx="8141405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GB" sz="3200" dirty="0" smtClean="0">
                <a:solidFill>
                  <a:schemeClr val="accent5">
                    <a:lumMod val="25000"/>
                  </a:schemeClr>
                </a:solidFill>
              </a:rPr>
              <a:t>International Data Sharing</a:t>
            </a:r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515095" y="3717032"/>
            <a:ext cx="7704138" cy="224676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GB" sz="2000" i="1" dirty="0" smtClean="0">
                <a:solidFill>
                  <a:schemeClr val="accent2"/>
                </a:solidFill>
                <a:latin typeface="Times New Roman" pitchFamily="18" charset="0"/>
              </a:rPr>
              <a:t>Daniel </a:t>
            </a:r>
            <a:r>
              <a:rPr lang="en-GB" sz="2000" i="1" dirty="0" err="1" smtClean="0">
                <a:solidFill>
                  <a:schemeClr val="accent2"/>
                </a:solidFill>
                <a:latin typeface="Times New Roman" pitchFamily="18" charset="0"/>
              </a:rPr>
              <a:t>Suranyi</a:t>
            </a:r>
            <a:endParaRPr lang="en-GB" sz="2000" i="1" dirty="0" smtClean="0">
              <a:solidFill>
                <a:schemeClr val="accent2"/>
              </a:solidFill>
              <a:latin typeface="Times New Roman" pitchFamily="18" charset="0"/>
            </a:endParaRPr>
          </a:p>
          <a:p>
            <a:pPr algn="l">
              <a:spcBef>
                <a:spcPct val="50000"/>
              </a:spcBef>
            </a:pPr>
            <a:r>
              <a:rPr lang="en-GB" sz="2000" b="1" i="1" dirty="0" smtClean="0">
                <a:solidFill>
                  <a:schemeClr val="accent2"/>
                </a:solidFill>
                <a:latin typeface="Times New Roman" pitchFamily="18" charset="0"/>
              </a:rPr>
              <a:t>Eurostat</a:t>
            </a:r>
          </a:p>
          <a:p>
            <a:pPr algn="l">
              <a:spcBef>
                <a:spcPct val="50000"/>
              </a:spcBef>
            </a:pPr>
            <a:endParaRPr lang="en-GB" sz="2000" b="1" i="1" dirty="0">
              <a:solidFill>
                <a:schemeClr val="accent2"/>
              </a:solidFill>
              <a:latin typeface="Times New Roman" pitchFamily="18" charset="0"/>
            </a:endParaRPr>
          </a:p>
          <a:p>
            <a:pPr algn="l">
              <a:spcBef>
                <a:spcPct val="50000"/>
              </a:spcBef>
            </a:pPr>
            <a:r>
              <a:rPr lang="en-GB" sz="2000" i="1" dirty="0" smtClean="0">
                <a:solidFill>
                  <a:schemeClr val="accent2"/>
                </a:solidFill>
                <a:latin typeface="Times New Roman" pitchFamily="18" charset="0"/>
              </a:rPr>
              <a:t>Secretary of SDMX-MES Ownership Group</a:t>
            </a:r>
          </a:p>
          <a:p>
            <a:pPr algn="l">
              <a:spcBef>
                <a:spcPct val="50000"/>
              </a:spcBef>
            </a:pPr>
            <a:r>
              <a:rPr lang="en-GB" sz="2000" i="1" dirty="0" smtClean="0">
                <a:solidFill>
                  <a:schemeClr val="accent2"/>
                </a:solidFill>
                <a:latin typeface="Times New Roman" pitchFamily="18" charset="0"/>
              </a:rPr>
              <a:t>Member of IAG Task Force International Data Cooperation</a:t>
            </a: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485997" y="2133336"/>
            <a:ext cx="8135938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GB" b="0" dirty="0" smtClean="0">
                <a:solidFill>
                  <a:schemeClr val="accent5">
                    <a:lumMod val="25000"/>
                  </a:schemeClr>
                </a:solidFill>
              </a:rPr>
              <a:t>international data cooperation in</a:t>
            </a:r>
            <a:br>
              <a:rPr lang="en-GB" b="0" dirty="0" smtClean="0">
                <a:solidFill>
                  <a:schemeClr val="accent5">
                    <a:lumMod val="25000"/>
                  </a:schemeClr>
                </a:solidFill>
              </a:rPr>
            </a:br>
            <a:r>
              <a:rPr lang="en-GB" b="0" dirty="0" smtClean="0">
                <a:solidFill>
                  <a:schemeClr val="accent5">
                    <a:lumMod val="25000"/>
                  </a:schemeClr>
                </a:solidFill>
              </a:rPr>
              <a:t>macro-</a:t>
            </a:r>
            <a:r>
              <a:rPr lang="en-GB" b="0" dirty="0">
                <a:solidFill>
                  <a:schemeClr val="accent5">
                    <a:lumMod val="25000"/>
                  </a:schemeClr>
                </a:solidFill>
              </a:rPr>
              <a:t>e</a:t>
            </a:r>
            <a:r>
              <a:rPr lang="en-GB" b="0" dirty="0" smtClean="0">
                <a:solidFill>
                  <a:schemeClr val="accent5">
                    <a:lumMod val="25000"/>
                  </a:schemeClr>
                </a:solidFill>
              </a:rPr>
              <a:t>conomic statistics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3" y="4491022"/>
            <a:ext cx="1636228" cy="16362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11260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How? : technical requirements</a:t>
            </a:r>
            <a:endParaRPr lang="en-GB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Global DSDs for National Accounts</a:t>
            </a:r>
          </a:p>
          <a:p>
            <a:pPr lvl="1"/>
            <a:r>
              <a:rPr lang="en-GB" dirty="0" smtClean="0"/>
              <a:t>Governance: Ownership Group</a:t>
            </a:r>
          </a:p>
          <a:p>
            <a:r>
              <a:rPr lang="en-GB" dirty="0" smtClean="0"/>
              <a:t>Close cooperation with SDMX TWG &amp; SWG</a:t>
            </a:r>
          </a:p>
          <a:p>
            <a:pPr lvl="1"/>
            <a:r>
              <a:rPr lang="en-GB" dirty="0" smtClean="0"/>
              <a:t>Technical advise, guidelines</a:t>
            </a:r>
          </a:p>
          <a:p>
            <a:pPr lvl="1"/>
            <a:endParaRPr lang="en-GB" dirty="0"/>
          </a:p>
          <a:p>
            <a:r>
              <a:rPr lang="en-GB" dirty="0" smtClean="0"/>
              <a:t>Transmission template </a:t>
            </a:r>
            <a:r>
              <a:rPr lang="en-GB" dirty="0" smtClean="0">
                <a:sym typeface="Wingdings" panose="05000000000000000000" pitchFamily="2" charset="2"/>
              </a:rPr>
              <a:t></a:t>
            </a:r>
            <a:r>
              <a:rPr lang="en-GB" dirty="0" smtClean="0"/>
              <a:t> SDMX data flow</a:t>
            </a:r>
          </a:p>
          <a:p>
            <a:pPr lvl="1"/>
            <a:r>
              <a:rPr lang="en-GB" dirty="0" smtClean="0"/>
              <a:t>Structural validation </a:t>
            </a:r>
            <a:r>
              <a:rPr lang="en-GB" dirty="0" smtClean="0">
                <a:sym typeface="Wingdings" panose="05000000000000000000" pitchFamily="2" charset="2"/>
              </a:rPr>
              <a:t> SDMX information model</a:t>
            </a:r>
            <a:endParaRPr lang="en-GB" dirty="0"/>
          </a:p>
          <a:p>
            <a:r>
              <a:rPr lang="en-GB" dirty="0" smtClean="0"/>
              <a:t>Validation rules</a:t>
            </a:r>
          </a:p>
          <a:p>
            <a:pPr lvl="1"/>
            <a:r>
              <a:rPr lang="en-GB" dirty="0" smtClean="0"/>
              <a:t>Currently expressed in documents</a:t>
            </a:r>
          </a:p>
          <a:p>
            <a:pPr lvl="1"/>
            <a:r>
              <a:rPr lang="en-GB" dirty="0" smtClean="0"/>
              <a:t>Expected to be expressed in VTL</a:t>
            </a:r>
            <a:endParaRPr lang="en-GB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A2D3C06-AB64-465D-9B2A-624221E86B95}" type="slidenum">
              <a:rPr lang="en-GB" smtClean="0"/>
              <a:pPr>
                <a:defRPr/>
              </a:pPr>
              <a:t>10</a:t>
            </a:fld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28-30 September 2015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SDMX Global Conference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01353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>
                <a:solidFill>
                  <a:srgbClr val="4D4D4D"/>
                </a:solidFill>
              </a:rPr>
              <a:t>international data </a:t>
            </a:r>
            <a:r>
              <a:rPr lang="en-US" sz="2800" dirty="0" smtClean="0">
                <a:solidFill>
                  <a:srgbClr val="4D4D4D"/>
                </a:solidFill>
              </a:rPr>
              <a:t>sharing</a:t>
            </a:r>
            <a:endParaRPr lang="en-GB" sz="2800" dirty="0">
              <a:solidFill>
                <a:srgbClr val="4D4D4D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Bef>
                <a:spcPts val="0"/>
              </a:spcBef>
              <a:spcAft>
                <a:spcPts val="1200"/>
              </a:spcAft>
              <a:buNone/>
            </a:pPr>
            <a:r>
              <a:rPr lang="en-US" dirty="0" smtClean="0"/>
              <a:t>data cooperation in macro-economic statistics</a:t>
            </a:r>
            <a:endParaRPr lang="en-US" b="0" dirty="0" smtClean="0"/>
          </a:p>
          <a:p>
            <a:pPr marL="0" indent="0">
              <a:spcBef>
                <a:spcPts val="0"/>
              </a:spcBef>
              <a:spcAft>
                <a:spcPts val="1200"/>
              </a:spcAft>
              <a:buNone/>
            </a:pPr>
            <a:endParaRPr lang="en-US" b="0" dirty="0" smtClean="0"/>
          </a:p>
          <a:p>
            <a:pPr marL="514350" indent="-514350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Why? : The business case</a:t>
            </a:r>
          </a:p>
          <a:p>
            <a:pPr marL="514350" indent="-514350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How? : </a:t>
            </a: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Requirements</a:t>
            </a:r>
            <a:endParaRPr lang="en-US" dirty="0">
              <a:solidFill>
                <a:schemeClr val="bg1">
                  <a:lumMod val="75000"/>
                </a:schemeClr>
              </a:solidFill>
            </a:endParaRPr>
          </a:p>
          <a:p>
            <a:pPr marL="514350" indent="-514350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en-US" b="0" dirty="0" smtClean="0">
                <a:solidFill>
                  <a:schemeClr val="bg1">
                    <a:lumMod val="75000"/>
                  </a:schemeClr>
                </a:solidFill>
              </a:rPr>
              <a:t>Who? : The actors and their role</a:t>
            </a:r>
          </a:p>
          <a:p>
            <a:pPr marL="514350" indent="-514350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en-US" dirty="0" smtClean="0">
                <a:solidFill>
                  <a:srgbClr val="C00000"/>
                </a:solidFill>
              </a:rPr>
              <a:t>What? </a:t>
            </a:r>
            <a:r>
              <a:rPr lang="en-US" dirty="0" smtClean="0"/>
              <a:t>: The current and future process</a:t>
            </a:r>
            <a:endParaRPr lang="en-US" b="0" dirty="0" smtClean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F97326C-9136-43BD-B7FC-10DBEE6C0A5D}" type="slidenum">
              <a:rPr lang="en-GB" smtClean="0"/>
              <a:pPr>
                <a:defRPr/>
              </a:pPr>
              <a:t>11</a:t>
            </a:fld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28-30 September 2015</a:t>
            </a:r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SDMX Global Conference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57017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Daniel\AppData\Local\Microsoft\Windows\INetCache\IE\Y6OIWQP4\world-157115_640[1]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  <a14:imgEffect>
                      <a14:brightnessContrast brigh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8626" y="1849647"/>
            <a:ext cx="4397735" cy="4363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TFIDC Setup: pilot 1</a:t>
            </a:r>
            <a:endParaRPr lang="en-GB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395288" y="1124743"/>
            <a:ext cx="8229600" cy="4896645"/>
          </a:xfrm>
        </p:spPr>
        <p:txBody>
          <a:bodyPr/>
          <a:lstStyle/>
          <a:p>
            <a:r>
              <a:rPr lang="en-GB" dirty="0" smtClean="0"/>
              <a:t>Data reporting framework: </a:t>
            </a:r>
            <a:r>
              <a:rPr lang="en-GB" dirty="0" smtClean="0">
                <a:solidFill>
                  <a:srgbClr val="FF0000"/>
                </a:solidFill>
              </a:rPr>
              <a:t>not SDDS(+)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A2D3C06-AB64-465D-9B2A-624221E86B95}" type="slidenum">
              <a:rPr lang="en-GB" smtClean="0"/>
              <a:pPr>
                <a:defRPr/>
              </a:pPr>
              <a:t>12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28-30 September 2015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SDMX Global Conference</a:t>
            </a:r>
            <a:endParaRPr lang="en-GB" dirty="0"/>
          </a:p>
        </p:txBody>
      </p:sp>
      <p:pic>
        <p:nvPicPr>
          <p:cNvPr id="7" name="Picture 2" descr="http://ec.europa.eu/eurostat/statistics-explained/images/2/28/Eurostat_logo_RGB_6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0058" y="2132855"/>
            <a:ext cx="2555998" cy="5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8562" y="3455335"/>
            <a:ext cx="2378990" cy="57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0997" y="4941168"/>
            <a:ext cx="1694120" cy="57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 descr="C:\Users\Daniel\AppData\Local\Microsoft\Windows\INetCache\IE\D1QJPJS1\WorldMathsDay_logo[1]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8600" y="2771166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0" name="Straight Arrow Connector 9"/>
          <p:cNvCxnSpPr>
            <a:stCxn id="2052" idx="3"/>
            <a:endCxn id="7" idx="1"/>
          </p:cNvCxnSpPr>
          <p:nvPr/>
        </p:nvCxnSpPr>
        <p:spPr>
          <a:xfrm flipV="1">
            <a:off x="1076400" y="2420855"/>
            <a:ext cx="1443658" cy="130281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>
            <a:stCxn id="2052" idx="3"/>
            <a:endCxn id="8" idx="1"/>
          </p:cNvCxnSpPr>
          <p:nvPr/>
        </p:nvCxnSpPr>
        <p:spPr>
          <a:xfrm>
            <a:off x="1076400" y="3723666"/>
            <a:ext cx="1532162" cy="1966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>
            <a:stCxn id="2052" idx="3"/>
            <a:endCxn id="2050" idx="1"/>
          </p:cNvCxnSpPr>
          <p:nvPr/>
        </p:nvCxnSpPr>
        <p:spPr>
          <a:xfrm>
            <a:off x="1076400" y="3723666"/>
            <a:ext cx="1874597" cy="150550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>
            <a:stCxn id="2052" idx="2"/>
          </p:cNvCxnSpPr>
          <p:nvPr/>
        </p:nvCxnSpPr>
        <p:spPr>
          <a:xfrm rot="16200000" flipH="1">
            <a:off x="3335058" y="1465008"/>
            <a:ext cx="1266147" cy="7688462"/>
          </a:xfrm>
          <a:prstGeom prst="bentConnector2">
            <a:avLst/>
          </a:prstGeom>
          <a:ln>
            <a:solidFill>
              <a:srgbClr val="FF0000"/>
            </a:solidFill>
            <a:prstDash val="sysDot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1321524" y="2772217"/>
            <a:ext cx="1007007" cy="584775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txBody>
          <a:bodyPr wrap="none" rtlCol="0">
            <a:spAutoFit/>
          </a:bodyPr>
          <a:lstStyle/>
          <a:p>
            <a:r>
              <a:rPr lang="en-GB" sz="3200" dirty="0" smtClean="0"/>
              <a:t>ESA</a:t>
            </a:r>
            <a:endParaRPr lang="en-GB" sz="3200" dirty="0"/>
          </a:p>
        </p:txBody>
      </p:sp>
      <p:sp>
        <p:nvSpPr>
          <p:cNvPr id="25" name="TextBox 24"/>
          <p:cNvSpPr txBox="1"/>
          <p:nvPr/>
        </p:nvSpPr>
        <p:spPr>
          <a:xfrm>
            <a:off x="1310303" y="3729768"/>
            <a:ext cx="1029449" cy="584775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txBody>
          <a:bodyPr wrap="none" rtlCol="0">
            <a:spAutoFit/>
          </a:bodyPr>
          <a:lstStyle/>
          <a:p>
            <a:r>
              <a:rPr lang="en-GB" sz="3200" dirty="0" smtClean="0"/>
              <a:t>SNA</a:t>
            </a:r>
            <a:endParaRPr lang="en-GB" sz="3200" dirty="0"/>
          </a:p>
        </p:txBody>
      </p:sp>
      <p:sp>
        <p:nvSpPr>
          <p:cNvPr id="31" name="TextBox 30"/>
          <p:cNvSpPr txBox="1"/>
          <p:nvPr/>
        </p:nvSpPr>
        <p:spPr>
          <a:xfrm>
            <a:off x="179512" y="5301208"/>
            <a:ext cx="1838966" cy="5847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GB" sz="3200" dirty="0" smtClean="0">
                <a:solidFill>
                  <a:srgbClr val="FF0000"/>
                </a:solidFill>
              </a:rPr>
              <a:t>SDDS(+)</a:t>
            </a:r>
            <a:endParaRPr lang="en-GB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7102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Daniel\AppData\Local\Microsoft\Windows\INetCache\IE\Y6OIWQP4\world-157115_640[1]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  <a14:imgEffect>
                      <a14:brightnessContrast brigh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8626" y="1849647"/>
            <a:ext cx="4397735" cy="4363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TFIDC Setup: pilot 1</a:t>
            </a:r>
            <a:endParaRPr lang="en-GB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A2D3C06-AB64-465D-9B2A-624221E86B95}" type="slidenum">
              <a:rPr lang="en-GB" smtClean="0"/>
              <a:pPr>
                <a:defRPr/>
              </a:pPr>
              <a:t>13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28-30 September 2015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SDMX Global Conference</a:t>
            </a:r>
            <a:endParaRPr lang="en-GB" dirty="0"/>
          </a:p>
        </p:txBody>
      </p:sp>
      <p:pic>
        <p:nvPicPr>
          <p:cNvPr id="7" name="Picture 2" descr="http://ec.europa.eu/eurostat/statistics-explained/images/2/28/Eurostat_logo_RGB_6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0058" y="2132855"/>
            <a:ext cx="2555998" cy="5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8562" y="3455335"/>
            <a:ext cx="2378990" cy="57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0997" y="4941168"/>
            <a:ext cx="1694120" cy="57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 descr="C:\Users\Daniel\AppData\Local\Microsoft\Windows\INetCache\IE\D1QJPJS1\WorldMathsDay_logo[1]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8600" y="2771166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0" name="Straight Arrow Connector 9"/>
          <p:cNvCxnSpPr>
            <a:stCxn id="2052" idx="3"/>
            <a:endCxn id="7" idx="1"/>
          </p:cNvCxnSpPr>
          <p:nvPr/>
        </p:nvCxnSpPr>
        <p:spPr>
          <a:xfrm flipV="1">
            <a:off x="1076400" y="2420855"/>
            <a:ext cx="1443658" cy="130281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>
            <a:stCxn id="2052" idx="3"/>
            <a:endCxn id="8" idx="1"/>
          </p:cNvCxnSpPr>
          <p:nvPr/>
        </p:nvCxnSpPr>
        <p:spPr>
          <a:xfrm>
            <a:off x="1076400" y="3723666"/>
            <a:ext cx="1532162" cy="1966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>
            <a:stCxn id="2052" idx="3"/>
            <a:endCxn id="2050" idx="1"/>
          </p:cNvCxnSpPr>
          <p:nvPr/>
        </p:nvCxnSpPr>
        <p:spPr>
          <a:xfrm>
            <a:off x="1076400" y="3723666"/>
            <a:ext cx="1874597" cy="150550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1321524" y="2772217"/>
            <a:ext cx="1007007" cy="584775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txBody>
          <a:bodyPr wrap="none" rtlCol="0">
            <a:spAutoFit/>
          </a:bodyPr>
          <a:lstStyle/>
          <a:p>
            <a:r>
              <a:rPr lang="en-GB" sz="3200" dirty="0" smtClean="0"/>
              <a:t>ESA</a:t>
            </a:r>
            <a:endParaRPr lang="en-GB" sz="3200" dirty="0"/>
          </a:p>
        </p:txBody>
      </p:sp>
      <p:sp>
        <p:nvSpPr>
          <p:cNvPr id="25" name="TextBox 24"/>
          <p:cNvSpPr txBox="1"/>
          <p:nvPr/>
        </p:nvSpPr>
        <p:spPr>
          <a:xfrm>
            <a:off x="1310303" y="3729768"/>
            <a:ext cx="1029449" cy="584775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txBody>
          <a:bodyPr wrap="none" rtlCol="0">
            <a:spAutoFit/>
          </a:bodyPr>
          <a:lstStyle/>
          <a:p>
            <a:r>
              <a:rPr lang="en-GB" sz="3200" dirty="0" smtClean="0"/>
              <a:t>SNA</a:t>
            </a:r>
            <a:endParaRPr lang="en-GB" sz="3200" dirty="0"/>
          </a:p>
        </p:txBody>
      </p:sp>
      <p:sp>
        <p:nvSpPr>
          <p:cNvPr id="12" name="Rounded Rectangle 11"/>
          <p:cNvSpPr/>
          <p:nvPr/>
        </p:nvSpPr>
        <p:spPr>
          <a:xfrm>
            <a:off x="5349943" y="1836113"/>
            <a:ext cx="1374512" cy="3825135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t" anchorCtr="0"/>
          <a:lstStyle/>
          <a:p>
            <a:pPr algn="ctr"/>
            <a:r>
              <a:rPr lang="en-GB" b="1" dirty="0" smtClean="0"/>
              <a:t>TFIDC</a:t>
            </a:r>
          </a:p>
          <a:p>
            <a:pPr algn="ctr"/>
            <a:r>
              <a:rPr lang="en-GB" b="1" dirty="0" smtClean="0"/>
              <a:t>receivers</a:t>
            </a:r>
          </a:p>
          <a:p>
            <a:pPr algn="ctr"/>
            <a:endParaRPr lang="en-GB" b="1" dirty="0"/>
          </a:p>
          <a:p>
            <a:pPr algn="ctr"/>
            <a:r>
              <a:rPr lang="en-GB" dirty="0" smtClean="0"/>
              <a:t>BIS</a:t>
            </a:r>
          </a:p>
          <a:p>
            <a:pPr algn="ctr"/>
            <a:r>
              <a:rPr lang="en-GB" dirty="0" smtClean="0"/>
              <a:t>ECB</a:t>
            </a:r>
          </a:p>
          <a:p>
            <a:pPr algn="ctr"/>
            <a:r>
              <a:rPr lang="en-GB" dirty="0" smtClean="0"/>
              <a:t>Eurostat</a:t>
            </a:r>
          </a:p>
          <a:p>
            <a:pPr algn="ctr"/>
            <a:r>
              <a:rPr lang="en-GB" dirty="0" smtClean="0"/>
              <a:t>IMF</a:t>
            </a:r>
          </a:p>
          <a:p>
            <a:pPr algn="ctr"/>
            <a:r>
              <a:rPr lang="en-GB" dirty="0" smtClean="0"/>
              <a:t>OECD</a:t>
            </a:r>
          </a:p>
          <a:p>
            <a:pPr algn="ctr"/>
            <a:r>
              <a:rPr lang="en-GB" dirty="0" smtClean="0"/>
              <a:t>UN</a:t>
            </a:r>
          </a:p>
          <a:p>
            <a:pPr algn="ctr"/>
            <a:r>
              <a:rPr lang="en-GB" dirty="0" smtClean="0"/>
              <a:t>WB</a:t>
            </a:r>
          </a:p>
          <a:p>
            <a:pPr algn="ctr"/>
            <a:endParaRPr lang="en-GB" dirty="0"/>
          </a:p>
          <a:p>
            <a:pPr algn="ctr"/>
            <a:r>
              <a:rPr lang="en-GB" b="1" i="1" dirty="0" smtClean="0"/>
              <a:t>SDMX Push</a:t>
            </a:r>
          </a:p>
          <a:p>
            <a:pPr algn="ctr"/>
            <a:endParaRPr lang="en-GB" dirty="0"/>
          </a:p>
        </p:txBody>
      </p:sp>
      <p:cxnSp>
        <p:nvCxnSpPr>
          <p:cNvPr id="35" name="Straight Arrow Connector 34"/>
          <p:cNvCxnSpPr>
            <a:stCxn id="7" idx="3"/>
          </p:cNvCxnSpPr>
          <p:nvPr/>
        </p:nvCxnSpPr>
        <p:spPr>
          <a:xfrm>
            <a:off x="5076056" y="2420855"/>
            <a:ext cx="273887" cy="0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>
            <a:stCxn id="8" idx="3"/>
            <a:endCxn id="12" idx="1"/>
          </p:cNvCxnSpPr>
          <p:nvPr/>
        </p:nvCxnSpPr>
        <p:spPr>
          <a:xfrm>
            <a:off x="4987552" y="3743335"/>
            <a:ext cx="362391" cy="5346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>
            <a:stCxn id="2050" idx="3"/>
          </p:cNvCxnSpPr>
          <p:nvPr/>
        </p:nvCxnSpPr>
        <p:spPr>
          <a:xfrm>
            <a:off x="4645117" y="5229168"/>
            <a:ext cx="704826" cy="0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48" name="Straight Arrow Connector 47"/>
          <p:cNvCxnSpPr/>
          <p:nvPr/>
        </p:nvCxnSpPr>
        <p:spPr>
          <a:xfrm>
            <a:off x="6548410" y="2924944"/>
            <a:ext cx="1047926" cy="0"/>
          </a:xfrm>
          <a:prstGeom prst="straightConnector1">
            <a:avLst/>
          </a:prstGeom>
          <a:ln>
            <a:solidFill>
              <a:srgbClr val="008000"/>
            </a:solidFill>
            <a:prstDash val="lgDash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/>
          <p:nvPr/>
        </p:nvCxnSpPr>
        <p:spPr>
          <a:xfrm>
            <a:off x="6548410" y="3212976"/>
            <a:ext cx="1047926" cy="0"/>
          </a:xfrm>
          <a:prstGeom prst="straightConnector1">
            <a:avLst/>
          </a:prstGeom>
          <a:ln>
            <a:solidFill>
              <a:srgbClr val="008000"/>
            </a:solidFill>
            <a:prstDash val="lgDash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51" name="Straight Arrow Connector 50"/>
          <p:cNvCxnSpPr/>
          <p:nvPr/>
        </p:nvCxnSpPr>
        <p:spPr>
          <a:xfrm>
            <a:off x="6548410" y="3483322"/>
            <a:ext cx="1047926" cy="0"/>
          </a:xfrm>
          <a:prstGeom prst="straightConnector1">
            <a:avLst/>
          </a:prstGeom>
          <a:ln>
            <a:solidFill>
              <a:srgbClr val="008000"/>
            </a:solidFill>
            <a:prstDash val="lgDash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52" name="Straight Arrow Connector 51"/>
          <p:cNvCxnSpPr/>
          <p:nvPr/>
        </p:nvCxnSpPr>
        <p:spPr>
          <a:xfrm>
            <a:off x="6548410" y="3759338"/>
            <a:ext cx="1047926" cy="0"/>
          </a:xfrm>
          <a:prstGeom prst="straightConnector1">
            <a:avLst/>
          </a:prstGeom>
          <a:ln>
            <a:solidFill>
              <a:srgbClr val="008000"/>
            </a:solidFill>
            <a:prstDash val="lgDash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53" name="Straight Arrow Connector 52"/>
          <p:cNvCxnSpPr/>
          <p:nvPr/>
        </p:nvCxnSpPr>
        <p:spPr>
          <a:xfrm>
            <a:off x="6548410" y="4031335"/>
            <a:ext cx="1047926" cy="0"/>
          </a:xfrm>
          <a:prstGeom prst="straightConnector1">
            <a:avLst/>
          </a:prstGeom>
          <a:ln>
            <a:solidFill>
              <a:srgbClr val="008000"/>
            </a:solidFill>
            <a:prstDash val="lgDash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54" name="Straight Arrow Connector 53"/>
          <p:cNvCxnSpPr/>
          <p:nvPr/>
        </p:nvCxnSpPr>
        <p:spPr>
          <a:xfrm>
            <a:off x="6548410" y="4314543"/>
            <a:ext cx="1047926" cy="0"/>
          </a:xfrm>
          <a:prstGeom prst="straightConnector1">
            <a:avLst/>
          </a:prstGeom>
          <a:ln>
            <a:solidFill>
              <a:srgbClr val="008000"/>
            </a:solidFill>
            <a:prstDash val="lgDash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55" name="Straight Arrow Connector 54"/>
          <p:cNvCxnSpPr/>
          <p:nvPr/>
        </p:nvCxnSpPr>
        <p:spPr>
          <a:xfrm>
            <a:off x="6548410" y="4581128"/>
            <a:ext cx="1047926" cy="0"/>
          </a:xfrm>
          <a:prstGeom prst="straightConnector1">
            <a:avLst/>
          </a:prstGeom>
          <a:ln>
            <a:solidFill>
              <a:srgbClr val="008000"/>
            </a:solidFill>
            <a:prstDash val="lgDash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2056" name="Cloud 2055"/>
          <p:cNvSpPr/>
          <p:nvPr/>
        </p:nvSpPr>
        <p:spPr>
          <a:xfrm>
            <a:off x="6228184" y="850404"/>
            <a:ext cx="2520280" cy="1412868"/>
          </a:xfrm>
          <a:prstGeom prst="cloud">
            <a:avLst/>
          </a:prstGeom>
          <a:solidFill>
            <a:srgbClr val="CCFF99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rgbClr val="008000"/>
                </a:solidFill>
              </a:rPr>
              <a:t>Existing dissemination systems</a:t>
            </a:r>
            <a:endParaRPr lang="en-GB" dirty="0">
              <a:solidFill>
                <a:srgbClr val="008000"/>
              </a:solidFill>
            </a:endParaRPr>
          </a:p>
        </p:txBody>
      </p:sp>
      <p:sp>
        <p:nvSpPr>
          <p:cNvPr id="57" name="Cloud 56"/>
          <p:cNvSpPr/>
          <p:nvPr/>
        </p:nvSpPr>
        <p:spPr>
          <a:xfrm>
            <a:off x="3829725" y="1124744"/>
            <a:ext cx="2237986" cy="864188"/>
          </a:xfrm>
          <a:prstGeom prst="cloud">
            <a:avLst/>
          </a:prstGeom>
          <a:solidFill>
            <a:srgbClr val="FFCCCC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rgbClr val="C00000"/>
                </a:solidFill>
              </a:rPr>
              <a:t>SDMX Push</a:t>
            </a:r>
          </a:p>
          <a:p>
            <a:pPr algn="ctr"/>
            <a:r>
              <a:rPr lang="en-GB" i="1" dirty="0" smtClean="0">
                <a:solidFill>
                  <a:srgbClr val="C00000"/>
                </a:solidFill>
              </a:rPr>
              <a:t>for now</a:t>
            </a:r>
            <a:endParaRPr lang="en-GB" i="1" dirty="0">
              <a:solidFill>
                <a:srgbClr val="C00000"/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97366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056" grpId="0" animBg="1"/>
      <p:bldP spid="5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Daniel\AppData\Local\Microsoft\Windows\INetCache\IE\Y6OIWQP4\world-157115_640[1]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  <a14:imgEffect>
                      <a14:brightnessContrast brigh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8626" y="1849647"/>
            <a:ext cx="4397735" cy="4363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TFIDC Setup: pilot 1</a:t>
            </a:r>
            <a:endParaRPr lang="en-GB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A2D3C06-AB64-465D-9B2A-624221E86B95}" type="slidenum">
              <a:rPr lang="en-GB" smtClean="0"/>
              <a:pPr>
                <a:defRPr/>
              </a:pPr>
              <a:t>14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28-30 September 2015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SDMX Global Conference</a:t>
            </a:r>
            <a:endParaRPr lang="en-GB" dirty="0"/>
          </a:p>
        </p:txBody>
      </p:sp>
      <p:pic>
        <p:nvPicPr>
          <p:cNvPr id="7" name="Picture 2" descr="http://ec.europa.eu/eurostat/statistics-explained/images/2/28/Eurostat_logo_RGB_6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0058" y="2132855"/>
            <a:ext cx="2555998" cy="5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8562" y="3455335"/>
            <a:ext cx="2378990" cy="57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0997" y="4941168"/>
            <a:ext cx="1694120" cy="57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 descr="C:\Users\Daniel\AppData\Local\Microsoft\Windows\INetCache\IE\D1QJPJS1\WorldMathsDay_logo[1]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8600" y="2771166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0" name="Straight Arrow Connector 9"/>
          <p:cNvCxnSpPr>
            <a:stCxn id="2052" idx="3"/>
            <a:endCxn id="7" idx="1"/>
          </p:cNvCxnSpPr>
          <p:nvPr/>
        </p:nvCxnSpPr>
        <p:spPr>
          <a:xfrm flipV="1">
            <a:off x="1076400" y="2420855"/>
            <a:ext cx="1443658" cy="130281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>
            <a:stCxn id="2052" idx="3"/>
            <a:endCxn id="8" idx="1"/>
          </p:cNvCxnSpPr>
          <p:nvPr/>
        </p:nvCxnSpPr>
        <p:spPr>
          <a:xfrm>
            <a:off x="1076400" y="3723666"/>
            <a:ext cx="1532162" cy="1966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>
            <a:stCxn id="2052" idx="3"/>
            <a:endCxn id="2050" idx="1"/>
          </p:cNvCxnSpPr>
          <p:nvPr/>
        </p:nvCxnSpPr>
        <p:spPr>
          <a:xfrm>
            <a:off x="1076400" y="3723666"/>
            <a:ext cx="1874597" cy="150550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1321524" y="2772217"/>
            <a:ext cx="1007007" cy="584775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txBody>
          <a:bodyPr wrap="none" rtlCol="0">
            <a:spAutoFit/>
          </a:bodyPr>
          <a:lstStyle/>
          <a:p>
            <a:r>
              <a:rPr lang="en-GB" sz="3200" dirty="0" smtClean="0"/>
              <a:t>ESA</a:t>
            </a:r>
            <a:endParaRPr lang="en-GB" sz="3200" dirty="0"/>
          </a:p>
        </p:txBody>
      </p:sp>
      <p:sp>
        <p:nvSpPr>
          <p:cNvPr id="25" name="TextBox 24"/>
          <p:cNvSpPr txBox="1"/>
          <p:nvPr/>
        </p:nvSpPr>
        <p:spPr>
          <a:xfrm>
            <a:off x="1310303" y="3729768"/>
            <a:ext cx="1029449" cy="584775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txBody>
          <a:bodyPr wrap="none" rtlCol="0">
            <a:spAutoFit/>
          </a:bodyPr>
          <a:lstStyle/>
          <a:p>
            <a:r>
              <a:rPr lang="en-GB" sz="3200" dirty="0" smtClean="0"/>
              <a:t>SNA</a:t>
            </a:r>
            <a:endParaRPr lang="en-GB" sz="3200" dirty="0"/>
          </a:p>
        </p:txBody>
      </p:sp>
      <p:sp>
        <p:nvSpPr>
          <p:cNvPr id="12" name="Rounded Rectangle 11"/>
          <p:cNvSpPr/>
          <p:nvPr/>
        </p:nvSpPr>
        <p:spPr>
          <a:xfrm>
            <a:off x="5349943" y="1836113"/>
            <a:ext cx="1374512" cy="3825135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t" anchorCtr="0"/>
          <a:lstStyle/>
          <a:p>
            <a:pPr algn="ctr"/>
            <a:r>
              <a:rPr lang="en-GB" b="1" dirty="0" smtClean="0"/>
              <a:t>TFIDC</a:t>
            </a:r>
          </a:p>
          <a:p>
            <a:pPr algn="ctr"/>
            <a:r>
              <a:rPr lang="en-GB" b="1" dirty="0" smtClean="0"/>
              <a:t>receivers</a:t>
            </a:r>
          </a:p>
          <a:p>
            <a:pPr algn="ctr"/>
            <a:endParaRPr lang="en-GB" b="1" dirty="0"/>
          </a:p>
          <a:p>
            <a:pPr algn="ctr"/>
            <a:r>
              <a:rPr lang="en-GB" dirty="0" smtClean="0"/>
              <a:t>BIS</a:t>
            </a:r>
          </a:p>
          <a:p>
            <a:pPr algn="ctr"/>
            <a:r>
              <a:rPr lang="en-GB" dirty="0" smtClean="0"/>
              <a:t>ECB</a:t>
            </a:r>
          </a:p>
          <a:p>
            <a:pPr algn="ctr"/>
            <a:r>
              <a:rPr lang="en-GB" dirty="0" smtClean="0"/>
              <a:t>Eurostat</a:t>
            </a:r>
          </a:p>
          <a:p>
            <a:pPr algn="ctr"/>
            <a:r>
              <a:rPr lang="en-GB" dirty="0" smtClean="0"/>
              <a:t>IMF</a:t>
            </a:r>
          </a:p>
          <a:p>
            <a:pPr algn="ctr"/>
            <a:r>
              <a:rPr lang="en-GB" dirty="0" smtClean="0"/>
              <a:t>OECD</a:t>
            </a:r>
          </a:p>
          <a:p>
            <a:pPr algn="ctr"/>
            <a:r>
              <a:rPr lang="en-GB" dirty="0" smtClean="0"/>
              <a:t>UN</a:t>
            </a:r>
          </a:p>
          <a:p>
            <a:pPr algn="ctr"/>
            <a:r>
              <a:rPr lang="en-GB" dirty="0" smtClean="0"/>
              <a:t>WB</a:t>
            </a:r>
          </a:p>
          <a:p>
            <a:pPr algn="ctr"/>
            <a:endParaRPr lang="en-GB" dirty="0"/>
          </a:p>
          <a:p>
            <a:pPr algn="ctr"/>
            <a:r>
              <a:rPr lang="en-GB" b="1" i="1" dirty="0" smtClean="0"/>
              <a:t>SDMX Push</a:t>
            </a:r>
          </a:p>
          <a:p>
            <a:pPr algn="ctr"/>
            <a:endParaRPr lang="en-GB" dirty="0"/>
          </a:p>
        </p:txBody>
      </p:sp>
      <p:cxnSp>
        <p:nvCxnSpPr>
          <p:cNvPr id="35" name="Straight Arrow Connector 34"/>
          <p:cNvCxnSpPr>
            <a:stCxn id="7" idx="3"/>
          </p:cNvCxnSpPr>
          <p:nvPr/>
        </p:nvCxnSpPr>
        <p:spPr>
          <a:xfrm>
            <a:off x="5076056" y="2420855"/>
            <a:ext cx="273887" cy="0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>
            <a:stCxn id="8" idx="3"/>
            <a:endCxn id="12" idx="1"/>
          </p:cNvCxnSpPr>
          <p:nvPr/>
        </p:nvCxnSpPr>
        <p:spPr>
          <a:xfrm>
            <a:off x="4987552" y="3743335"/>
            <a:ext cx="362391" cy="5346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>
            <a:stCxn id="2050" idx="3"/>
          </p:cNvCxnSpPr>
          <p:nvPr/>
        </p:nvCxnSpPr>
        <p:spPr>
          <a:xfrm>
            <a:off x="4645117" y="5229168"/>
            <a:ext cx="704826" cy="0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48" name="Straight Arrow Connector 47"/>
          <p:cNvCxnSpPr/>
          <p:nvPr/>
        </p:nvCxnSpPr>
        <p:spPr>
          <a:xfrm>
            <a:off x="6548410" y="2924944"/>
            <a:ext cx="1047926" cy="0"/>
          </a:xfrm>
          <a:prstGeom prst="straightConnector1">
            <a:avLst/>
          </a:prstGeom>
          <a:ln>
            <a:solidFill>
              <a:srgbClr val="008000"/>
            </a:solidFill>
            <a:prstDash val="lgDash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/>
          <p:nvPr/>
        </p:nvCxnSpPr>
        <p:spPr>
          <a:xfrm>
            <a:off x="6548410" y="3212976"/>
            <a:ext cx="1047926" cy="0"/>
          </a:xfrm>
          <a:prstGeom prst="straightConnector1">
            <a:avLst/>
          </a:prstGeom>
          <a:ln>
            <a:solidFill>
              <a:srgbClr val="008000"/>
            </a:solidFill>
            <a:prstDash val="lgDash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51" name="Straight Arrow Connector 50"/>
          <p:cNvCxnSpPr/>
          <p:nvPr/>
        </p:nvCxnSpPr>
        <p:spPr>
          <a:xfrm>
            <a:off x="6548410" y="3483322"/>
            <a:ext cx="1047926" cy="0"/>
          </a:xfrm>
          <a:prstGeom prst="straightConnector1">
            <a:avLst/>
          </a:prstGeom>
          <a:ln>
            <a:solidFill>
              <a:srgbClr val="008000"/>
            </a:solidFill>
            <a:prstDash val="lgDash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52" name="Straight Arrow Connector 51"/>
          <p:cNvCxnSpPr/>
          <p:nvPr/>
        </p:nvCxnSpPr>
        <p:spPr>
          <a:xfrm>
            <a:off x="6548410" y="3759338"/>
            <a:ext cx="1047926" cy="0"/>
          </a:xfrm>
          <a:prstGeom prst="straightConnector1">
            <a:avLst/>
          </a:prstGeom>
          <a:ln>
            <a:solidFill>
              <a:srgbClr val="008000"/>
            </a:solidFill>
            <a:prstDash val="lgDash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53" name="Straight Arrow Connector 52"/>
          <p:cNvCxnSpPr/>
          <p:nvPr/>
        </p:nvCxnSpPr>
        <p:spPr>
          <a:xfrm>
            <a:off x="6548410" y="4031335"/>
            <a:ext cx="1047926" cy="0"/>
          </a:xfrm>
          <a:prstGeom prst="straightConnector1">
            <a:avLst/>
          </a:prstGeom>
          <a:ln>
            <a:solidFill>
              <a:srgbClr val="008000"/>
            </a:solidFill>
            <a:prstDash val="lgDash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54" name="Straight Arrow Connector 53"/>
          <p:cNvCxnSpPr/>
          <p:nvPr/>
        </p:nvCxnSpPr>
        <p:spPr>
          <a:xfrm>
            <a:off x="6548410" y="4314543"/>
            <a:ext cx="1047926" cy="0"/>
          </a:xfrm>
          <a:prstGeom prst="straightConnector1">
            <a:avLst/>
          </a:prstGeom>
          <a:ln>
            <a:solidFill>
              <a:srgbClr val="008000"/>
            </a:solidFill>
            <a:prstDash val="lgDash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55" name="Straight Arrow Connector 54"/>
          <p:cNvCxnSpPr/>
          <p:nvPr/>
        </p:nvCxnSpPr>
        <p:spPr>
          <a:xfrm>
            <a:off x="6548410" y="4581128"/>
            <a:ext cx="1047926" cy="0"/>
          </a:xfrm>
          <a:prstGeom prst="straightConnector1">
            <a:avLst/>
          </a:prstGeom>
          <a:ln>
            <a:solidFill>
              <a:srgbClr val="008000"/>
            </a:solidFill>
            <a:prstDash val="lgDash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1" name="Content Placeholder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Clear responsibilities</a:t>
            </a:r>
            <a:endParaRPr lang="en-GB" dirty="0"/>
          </a:p>
        </p:txBody>
      </p:sp>
      <p:sp>
        <p:nvSpPr>
          <p:cNvPr id="33" name="Cloud 32"/>
          <p:cNvSpPr/>
          <p:nvPr/>
        </p:nvSpPr>
        <p:spPr>
          <a:xfrm>
            <a:off x="123900" y="2604144"/>
            <a:ext cx="3207568" cy="1872273"/>
          </a:xfrm>
          <a:prstGeom prst="cloud">
            <a:avLst/>
          </a:prstGeom>
          <a:solidFill>
            <a:srgbClr val="FFFF99">
              <a:alpha val="5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b="1" dirty="0" smtClean="0">
                <a:solidFill>
                  <a:srgbClr val="C00000"/>
                </a:solidFill>
                <a:latin typeface="Britannic Bold" panose="020B0903060703020204" pitchFamily="34" charset="0"/>
              </a:rPr>
              <a:t>Report</a:t>
            </a:r>
            <a:endParaRPr lang="en-GB" sz="3200" b="1" dirty="0">
              <a:solidFill>
                <a:srgbClr val="C00000"/>
              </a:solidFill>
              <a:latin typeface="Britannic Bold" panose="020B0903060703020204" pitchFamily="34" charset="0"/>
            </a:endParaRPr>
          </a:p>
        </p:txBody>
      </p:sp>
      <p:sp>
        <p:nvSpPr>
          <p:cNvPr id="34" name="Cloud 33"/>
          <p:cNvSpPr/>
          <p:nvPr/>
        </p:nvSpPr>
        <p:spPr>
          <a:xfrm>
            <a:off x="2339752" y="3279042"/>
            <a:ext cx="3207568" cy="1872273"/>
          </a:xfrm>
          <a:prstGeom prst="cloud">
            <a:avLst/>
          </a:prstGeom>
          <a:solidFill>
            <a:srgbClr val="FFFF99">
              <a:alpha val="5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b="1" dirty="0" smtClean="0">
                <a:solidFill>
                  <a:srgbClr val="C00000"/>
                </a:solidFill>
                <a:latin typeface="Britannic Bold" panose="020B0903060703020204" pitchFamily="34" charset="0"/>
              </a:rPr>
              <a:t>Validate &amp; Calculate</a:t>
            </a:r>
            <a:endParaRPr lang="en-GB" sz="3200" b="1" dirty="0">
              <a:solidFill>
                <a:srgbClr val="C00000"/>
              </a:solidFill>
              <a:latin typeface="Britannic Bold" panose="020B0903060703020204" pitchFamily="34" charset="0"/>
            </a:endParaRPr>
          </a:p>
        </p:txBody>
      </p:sp>
      <p:sp>
        <p:nvSpPr>
          <p:cNvPr id="36" name="Cloud 35"/>
          <p:cNvSpPr/>
          <p:nvPr/>
        </p:nvSpPr>
        <p:spPr>
          <a:xfrm>
            <a:off x="4211960" y="4215178"/>
            <a:ext cx="3925632" cy="1872273"/>
          </a:xfrm>
          <a:prstGeom prst="cloud">
            <a:avLst/>
          </a:prstGeom>
          <a:solidFill>
            <a:srgbClr val="FFFF99">
              <a:alpha val="5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b="1" dirty="0" smtClean="0">
                <a:solidFill>
                  <a:srgbClr val="C00000"/>
                </a:solidFill>
                <a:latin typeface="Britannic Bold" panose="020B0903060703020204" pitchFamily="34" charset="0"/>
              </a:rPr>
              <a:t>Exchange &amp; Disseminate</a:t>
            </a:r>
            <a:endParaRPr lang="en-GB" sz="3200" b="1" dirty="0">
              <a:solidFill>
                <a:srgbClr val="C00000"/>
              </a:solidFill>
              <a:latin typeface="Britannic Bold" panose="020B09030607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2075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TFIDC next steps</a:t>
            </a:r>
            <a:endParaRPr lang="en-GB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Add additional indicators</a:t>
            </a:r>
          </a:p>
          <a:p>
            <a:r>
              <a:rPr lang="en-GB" dirty="0" smtClean="0"/>
              <a:t>Improve dissemination to users</a:t>
            </a:r>
          </a:p>
          <a:p>
            <a:r>
              <a:rPr lang="en-GB" dirty="0" smtClean="0"/>
              <a:t>Reduce reporting burden on national authorities</a:t>
            </a:r>
          </a:p>
          <a:p>
            <a:endParaRPr lang="en-GB" dirty="0" smtClean="0"/>
          </a:p>
          <a:p>
            <a:r>
              <a:rPr lang="en-GB" dirty="0" smtClean="0"/>
              <a:t>Dissemination: web services and global DSDs</a:t>
            </a:r>
            <a:endParaRPr lang="en-GB" dirty="0"/>
          </a:p>
          <a:p>
            <a:r>
              <a:rPr lang="en-GB" dirty="0" smtClean="0"/>
              <a:t>Data transmission: work towards PULL</a:t>
            </a:r>
          </a:p>
          <a:p>
            <a:r>
              <a:rPr lang="en-GB" dirty="0" smtClean="0"/>
              <a:t>Metadata transmission: start discussion</a:t>
            </a:r>
          </a:p>
          <a:p>
            <a:pPr marL="0" indent="0">
              <a:buNone/>
            </a:pPr>
            <a:endParaRPr lang="en-GB" dirty="0" smtClean="0"/>
          </a:p>
          <a:p>
            <a:r>
              <a:rPr lang="en-GB" dirty="0" smtClean="0"/>
              <a:t>See also: </a:t>
            </a:r>
            <a:r>
              <a:rPr lang="en-GB" dirty="0">
                <a:hlinkClick r:id="rId2"/>
              </a:rPr>
              <a:t>http://sdmx.org/?</a:t>
            </a:r>
            <a:r>
              <a:rPr lang="en-GB" dirty="0" smtClean="0">
                <a:hlinkClick r:id="rId2"/>
              </a:rPr>
              <a:t>p=4223</a:t>
            </a:r>
            <a:r>
              <a:rPr lang="en-GB" dirty="0" smtClean="0"/>
              <a:t> </a:t>
            </a:r>
            <a:endParaRPr lang="en-GB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A2D3C06-AB64-465D-9B2A-624221E86B95}" type="slidenum">
              <a:rPr lang="en-GB" smtClean="0"/>
              <a:pPr>
                <a:defRPr/>
              </a:pPr>
              <a:t>15</a:t>
            </a:fld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28-30 September 2015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SDMX Global Conference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98042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3" y="-33814"/>
            <a:ext cx="9144000" cy="6271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ight Arrow 2"/>
          <p:cNvSpPr/>
          <p:nvPr/>
        </p:nvSpPr>
        <p:spPr>
          <a:xfrm>
            <a:off x="395536" y="5692594"/>
            <a:ext cx="5688632" cy="1060411"/>
          </a:xfrm>
          <a:prstGeom prst="rightArrow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 possible data sharing model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13BA520-69FB-49A5-B99F-D884F212848B}" type="slidenum">
              <a:rPr lang="en-GB" smtClean="0"/>
              <a:pPr>
                <a:defRPr/>
              </a:pPr>
              <a:t>16</a:t>
            </a:fld>
            <a:endParaRPr lang="en-GB" dirty="0"/>
          </a:p>
        </p:txBody>
      </p:sp>
      <p:pic>
        <p:nvPicPr>
          <p:cNvPr id="5" name="Picture 4" descr="C:\Users\Daniel\SkyDrive\Pictures\Clips\Blu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5680037"/>
            <a:ext cx="1080000" cy="1084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C:\Users\Daniel\SkyDrive\Pictures\Clips\Angry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5697311"/>
            <a:ext cx="1080000" cy="1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C:\Users\Daniel\SkyDrive\Pictures\Clips\Smile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2000" y="5673005"/>
            <a:ext cx="1080000" cy="1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0737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>
                <a:solidFill>
                  <a:srgbClr val="4D4D4D"/>
                </a:solidFill>
              </a:rPr>
              <a:t>international data </a:t>
            </a:r>
            <a:r>
              <a:rPr lang="en-US" sz="2800" dirty="0" smtClean="0">
                <a:solidFill>
                  <a:srgbClr val="4D4D4D"/>
                </a:solidFill>
              </a:rPr>
              <a:t>sharing</a:t>
            </a:r>
            <a:endParaRPr lang="en-GB" sz="2800" dirty="0">
              <a:solidFill>
                <a:srgbClr val="4D4D4D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Bef>
                <a:spcPts val="0"/>
              </a:spcBef>
              <a:spcAft>
                <a:spcPts val="1200"/>
              </a:spcAft>
              <a:buNone/>
            </a:pPr>
            <a:r>
              <a:rPr lang="en-US" dirty="0" smtClean="0"/>
              <a:t>data cooperation in macro-economic statistics</a:t>
            </a:r>
            <a:endParaRPr lang="en-US" b="0" dirty="0" smtClean="0"/>
          </a:p>
          <a:p>
            <a:pPr marL="0" indent="0">
              <a:spcBef>
                <a:spcPts val="0"/>
              </a:spcBef>
              <a:spcAft>
                <a:spcPts val="1200"/>
              </a:spcAft>
              <a:buNone/>
            </a:pPr>
            <a:endParaRPr lang="en-US" b="0" dirty="0" smtClean="0"/>
          </a:p>
          <a:p>
            <a:pPr marL="514350" indent="-514350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en-US" dirty="0" smtClean="0">
                <a:solidFill>
                  <a:srgbClr val="C00000"/>
                </a:solidFill>
              </a:rPr>
              <a:t>Why?</a:t>
            </a:r>
            <a:r>
              <a:rPr lang="en-US" dirty="0" smtClean="0"/>
              <a:t> : The business case</a:t>
            </a:r>
          </a:p>
          <a:p>
            <a:pPr marL="514350" indent="-514350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en-US" dirty="0">
                <a:solidFill>
                  <a:srgbClr val="C00000"/>
                </a:solidFill>
              </a:rPr>
              <a:t>How?</a:t>
            </a:r>
            <a:r>
              <a:rPr lang="en-US" dirty="0"/>
              <a:t> : </a:t>
            </a:r>
            <a:r>
              <a:rPr lang="en-US" dirty="0" smtClean="0"/>
              <a:t>Requirements</a:t>
            </a:r>
            <a:endParaRPr lang="en-US" dirty="0"/>
          </a:p>
          <a:p>
            <a:pPr marL="514350" indent="-514350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en-US" b="0" dirty="0" smtClean="0">
                <a:solidFill>
                  <a:srgbClr val="C00000"/>
                </a:solidFill>
              </a:rPr>
              <a:t>Who?</a:t>
            </a:r>
            <a:r>
              <a:rPr lang="en-US" b="0" dirty="0" smtClean="0"/>
              <a:t> : The actors and their role</a:t>
            </a:r>
          </a:p>
          <a:p>
            <a:pPr marL="514350" indent="-514350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en-US" dirty="0" smtClean="0">
                <a:solidFill>
                  <a:srgbClr val="C00000"/>
                </a:solidFill>
              </a:rPr>
              <a:t>What? </a:t>
            </a:r>
            <a:r>
              <a:rPr lang="en-US" dirty="0" smtClean="0"/>
              <a:t>: The current and future process</a:t>
            </a:r>
            <a:endParaRPr lang="en-US" b="0" dirty="0" smtClean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F97326C-9136-43BD-B7FC-10DBEE6C0A5D}" type="slidenum">
              <a:rPr lang="en-GB" smtClean="0"/>
              <a:pPr>
                <a:defRPr/>
              </a:pPr>
              <a:t>2</a:t>
            </a:fld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28-30 September 2015</a:t>
            </a:r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SDMX Global Conference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77729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Why? : the business case</a:t>
            </a:r>
            <a:endParaRPr lang="en-GB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GDP of Austria in 2013</a:t>
            </a:r>
          </a:p>
          <a:p>
            <a:pPr lvl="1"/>
            <a:r>
              <a:rPr lang="en-GB" dirty="0" smtClean="0"/>
              <a:t>€ 322.88 </a:t>
            </a:r>
            <a:r>
              <a:rPr lang="en-GB" dirty="0" err="1" smtClean="0"/>
              <a:t>bn</a:t>
            </a:r>
            <a:r>
              <a:rPr lang="en-GB" dirty="0" smtClean="0"/>
              <a:t> 	(Eurostat)</a:t>
            </a:r>
          </a:p>
          <a:p>
            <a:pPr lvl="1"/>
            <a:r>
              <a:rPr lang="en-GB" dirty="0" smtClean="0"/>
              <a:t>€ 313.20 </a:t>
            </a:r>
            <a:r>
              <a:rPr lang="en-GB" dirty="0" err="1" smtClean="0"/>
              <a:t>bn</a:t>
            </a:r>
            <a:r>
              <a:rPr lang="en-GB" dirty="0" smtClean="0"/>
              <a:t> 	(</a:t>
            </a:r>
            <a:r>
              <a:rPr lang="en-GB" dirty="0" err="1" smtClean="0"/>
              <a:t>UNdata</a:t>
            </a:r>
            <a:r>
              <a:rPr lang="en-GB" dirty="0" smtClean="0"/>
              <a:t>)</a:t>
            </a:r>
          </a:p>
          <a:p>
            <a:pPr lvl="1"/>
            <a:r>
              <a:rPr lang="en-GB" dirty="0" smtClean="0"/>
              <a:t>€ 322.56 </a:t>
            </a:r>
            <a:r>
              <a:rPr lang="en-GB" dirty="0" err="1" smtClean="0"/>
              <a:t>bn</a:t>
            </a:r>
            <a:r>
              <a:rPr lang="en-GB" dirty="0" smtClean="0"/>
              <a:t> 	(IMF Data, PGI Real Sector)</a:t>
            </a:r>
          </a:p>
          <a:p>
            <a:pPr lvl="1"/>
            <a:endParaRPr lang="en-GB" dirty="0"/>
          </a:p>
          <a:p>
            <a:r>
              <a:rPr lang="en-GB" dirty="0"/>
              <a:t>Which is the real value?</a:t>
            </a:r>
          </a:p>
          <a:p>
            <a:r>
              <a:rPr lang="en-GB" dirty="0" smtClean="0"/>
              <a:t>Why those differences?</a:t>
            </a:r>
          </a:p>
          <a:p>
            <a:r>
              <a:rPr lang="en-GB" dirty="0" smtClean="0"/>
              <a:t>Why do those big organisations…</a:t>
            </a:r>
          </a:p>
          <a:p>
            <a:pPr marL="0" indent="0">
              <a:buNone/>
            </a:pPr>
            <a:r>
              <a:rPr lang="en-GB" b="1" dirty="0">
                <a:solidFill>
                  <a:srgbClr val="C00000"/>
                </a:solidFill>
              </a:rPr>
              <a:t>	</a:t>
            </a:r>
            <a:r>
              <a:rPr lang="en-GB" b="1" dirty="0" smtClean="0">
                <a:solidFill>
                  <a:srgbClr val="C00000"/>
                </a:solidFill>
              </a:rPr>
              <a:t>…not get their act together and agree?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A2D3C06-AB64-465D-9B2A-624221E86B95}" type="slidenum">
              <a:rPr lang="en-GB" smtClean="0"/>
              <a:pPr>
                <a:defRPr/>
              </a:pPr>
              <a:t>3</a:t>
            </a:fld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28-30 September 2015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SDMX Global Conference</a:t>
            </a:r>
            <a:endParaRPr lang="en-GB" dirty="0"/>
          </a:p>
        </p:txBody>
      </p:sp>
      <p:pic>
        <p:nvPicPr>
          <p:cNvPr id="2052" name="Picture 4" descr="C:\Users\Daniel\SkyDrive\Pictures\Clips\Blu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6988" y="1106938"/>
            <a:ext cx="1454150" cy="1460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Daniel\SkyDrive\Pictures\Clips\Angry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7938" y="1121569"/>
            <a:ext cx="1473200" cy="147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Daniel\SkyDrive\Pictures\Clips\Smile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1124744"/>
            <a:ext cx="1466850" cy="1466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5800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Why? : the business case</a:t>
            </a:r>
            <a:endParaRPr lang="en-GB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Which is the real value</a:t>
            </a:r>
            <a:r>
              <a:rPr lang="en-GB" dirty="0" smtClean="0"/>
              <a:t>?</a:t>
            </a:r>
          </a:p>
          <a:p>
            <a:endParaRPr lang="en-GB" dirty="0"/>
          </a:p>
          <a:p>
            <a:r>
              <a:rPr lang="en-GB" dirty="0" smtClean="0"/>
              <a:t>Why those differences?</a:t>
            </a:r>
          </a:p>
          <a:p>
            <a:pPr lvl="1">
              <a:buFont typeface="Arial" panose="020B0604020202020204" pitchFamily="34" charset="0"/>
              <a:buChar char="√"/>
            </a:pPr>
            <a:r>
              <a:rPr lang="en-GB" dirty="0" smtClean="0"/>
              <a:t>Statistical definitions</a:t>
            </a:r>
            <a:endParaRPr lang="en-GB" dirty="0"/>
          </a:p>
          <a:p>
            <a:pPr lvl="1">
              <a:buFont typeface="Arial" panose="020B0604020202020204" pitchFamily="34" charset="0"/>
              <a:buChar char="√"/>
            </a:pPr>
            <a:r>
              <a:rPr lang="en-GB" dirty="0" smtClean="0"/>
              <a:t>Estimation methods</a:t>
            </a:r>
          </a:p>
          <a:p>
            <a:pPr lvl="1">
              <a:buFont typeface="Arial" panose="020B0604020202020204" pitchFamily="34" charset="0"/>
              <a:buChar char="√"/>
            </a:pPr>
            <a:r>
              <a:rPr lang="en-GB" dirty="0" smtClean="0"/>
              <a:t>Vintages</a:t>
            </a:r>
          </a:p>
          <a:p>
            <a:pPr lvl="1"/>
            <a:endParaRPr lang="en-GB" dirty="0"/>
          </a:p>
          <a:p>
            <a:pPr lvl="1">
              <a:buFont typeface="Arial" panose="020B0604020202020204" pitchFamily="34" charset="0"/>
              <a:buChar char="≠"/>
            </a:pPr>
            <a:r>
              <a:rPr lang="en-GB" dirty="0" smtClean="0">
                <a:solidFill>
                  <a:srgbClr val="C00000"/>
                </a:solidFill>
              </a:rPr>
              <a:t>Data transmission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A2D3C06-AB64-465D-9B2A-624221E86B95}" type="slidenum">
              <a:rPr lang="en-GB" smtClean="0"/>
              <a:pPr>
                <a:defRPr/>
              </a:pPr>
              <a:t>4</a:t>
            </a:fld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28-30 September 2015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SDMX Global Conference</a:t>
            </a:r>
            <a:endParaRPr lang="en-GB" dirty="0"/>
          </a:p>
        </p:txBody>
      </p:sp>
      <p:pic>
        <p:nvPicPr>
          <p:cNvPr id="3074" name="Picture 2" descr="C:\Users\Daniel\AppData\Local\Microsoft\Windows\INetCache\IE\D1QJPJS1\mathmedia_2270_96420834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9069" y="2132856"/>
            <a:ext cx="2790056" cy="249989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128533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3" y="-33814"/>
            <a:ext cx="9144000" cy="6271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 possible data sharing model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13BA520-69FB-49A5-B99F-D884F212848B}" type="slidenum">
              <a:rPr lang="en-GB" smtClean="0"/>
              <a:pPr>
                <a:defRPr/>
              </a:pPr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82329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>
                <a:solidFill>
                  <a:srgbClr val="4D4D4D"/>
                </a:solidFill>
              </a:rPr>
              <a:t>international data </a:t>
            </a:r>
            <a:r>
              <a:rPr lang="en-US" sz="2800" dirty="0" smtClean="0">
                <a:solidFill>
                  <a:srgbClr val="4D4D4D"/>
                </a:solidFill>
              </a:rPr>
              <a:t>sharing</a:t>
            </a:r>
            <a:endParaRPr lang="en-GB" sz="2800" dirty="0">
              <a:solidFill>
                <a:srgbClr val="4D4D4D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Bef>
                <a:spcPts val="0"/>
              </a:spcBef>
              <a:spcAft>
                <a:spcPts val="1200"/>
              </a:spcAft>
              <a:buNone/>
            </a:pPr>
            <a:r>
              <a:rPr lang="en-US" dirty="0" smtClean="0"/>
              <a:t>data cooperation in macro-economic statistics</a:t>
            </a:r>
            <a:endParaRPr lang="en-US" b="0" dirty="0" smtClean="0"/>
          </a:p>
          <a:p>
            <a:pPr marL="0" indent="0">
              <a:spcBef>
                <a:spcPts val="0"/>
              </a:spcBef>
              <a:spcAft>
                <a:spcPts val="1200"/>
              </a:spcAft>
              <a:buNone/>
            </a:pPr>
            <a:endParaRPr lang="en-US" b="0" dirty="0" smtClean="0"/>
          </a:p>
          <a:p>
            <a:pPr marL="514350" indent="-514350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Why? : The business case</a:t>
            </a:r>
          </a:p>
          <a:p>
            <a:pPr marL="514350" indent="-514350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en-US" dirty="0">
                <a:solidFill>
                  <a:srgbClr val="C00000"/>
                </a:solidFill>
              </a:rPr>
              <a:t>How?</a:t>
            </a:r>
            <a:r>
              <a:rPr lang="en-US" dirty="0"/>
              <a:t> : </a:t>
            </a:r>
            <a:r>
              <a:rPr lang="en-US" dirty="0" smtClean="0"/>
              <a:t>Requirements</a:t>
            </a:r>
            <a:endParaRPr lang="en-US" dirty="0"/>
          </a:p>
          <a:p>
            <a:pPr marL="514350" indent="-514350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en-US" b="0" dirty="0" smtClean="0">
                <a:solidFill>
                  <a:schemeClr val="bg1">
                    <a:lumMod val="75000"/>
                  </a:schemeClr>
                </a:solidFill>
              </a:rPr>
              <a:t>Who? : The actors and their role</a:t>
            </a:r>
          </a:p>
          <a:p>
            <a:pPr marL="514350" indent="-514350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What? : The current and future process</a:t>
            </a:r>
            <a:endParaRPr lang="en-US" b="0" dirty="0" smtClean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F97326C-9136-43BD-B7FC-10DBEE6C0A5D}" type="slidenum">
              <a:rPr lang="en-GB" smtClean="0"/>
              <a:pPr>
                <a:defRPr/>
              </a:pPr>
              <a:t>6</a:t>
            </a:fld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28-30 September 2015</a:t>
            </a:r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SDMX Global Conference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08173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How? : requirements for data sharing</a:t>
            </a:r>
            <a:endParaRPr lang="en-GB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395288" y="1268413"/>
            <a:ext cx="8641208" cy="4752975"/>
          </a:xfrm>
        </p:spPr>
        <p:txBody>
          <a:bodyPr/>
          <a:lstStyle/>
          <a:p>
            <a:r>
              <a:rPr lang="en-GB" dirty="0"/>
              <a:t>Why those differences?</a:t>
            </a:r>
          </a:p>
          <a:p>
            <a:pPr lvl="1">
              <a:buFont typeface="Arial" panose="020B0604020202020204" pitchFamily="34" charset="0"/>
              <a:buChar char="√"/>
            </a:pPr>
            <a:r>
              <a:rPr lang="en-GB" dirty="0"/>
              <a:t>Statistical </a:t>
            </a:r>
            <a:r>
              <a:rPr lang="en-GB" dirty="0" smtClean="0"/>
              <a:t>definitions </a:t>
            </a:r>
            <a:br>
              <a:rPr lang="en-GB" dirty="0" smtClean="0"/>
            </a:br>
            <a:r>
              <a:rPr lang="en-GB" dirty="0" smtClean="0">
                <a:sym typeface="Wingdings" panose="05000000000000000000" pitchFamily="2" charset="2"/>
              </a:rPr>
              <a:t> SNA 2008 / ESA 2010</a:t>
            </a:r>
            <a:endParaRPr lang="en-GB" dirty="0"/>
          </a:p>
          <a:p>
            <a:pPr lvl="1">
              <a:buFont typeface="Arial" panose="020B0604020202020204" pitchFamily="34" charset="0"/>
              <a:buChar char="√"/>
            </a:pPr>
            <a:r>
              <a:rPr lang="en-GB" dirty="0"/>
              <a:t>Estimation </a:t>
            </a:r>
            <a:r>
              <a:rPr lang="en-GB" dirty="0" smtClean="0"/>
              <a:t>methods</a:t>
            </a:r>
            <a:br>
              <a:rPr lang="en-GB" dirty="0" smtClean="0"/>
            </a:br>
            <a:r>
              <a:rPr lang="en-GB" dirty="0" smtClean="0">
                <a:sym typeface="Wingdings" panose="05000000000000000000" pitchFamily="2" charset="2"/>
              </a:rPr>
              <a:t></a:t>
            </a:r>
            <a:r>
              <a:rPr lang="en-GB" dirty="0">
                <a:sym typeface="Wingdings" panose="05000000000000000000" pitchFamily="2" charset="2"/>
              </a:rPr>
              <a:t> </a:t>
            </a:r>
            <a:r>
              <a:rPr lang="en-GB" dirty="0" smtClean="0"/>
              <a:t>National sources and methods (metadata)</a:t>
            </a:r>
            <a:br>
              <a:rPr lang="en-GB" dirty="0" smtClean="0"/>
            </a:br>
            <a:endParaRPr lang="en-GB" dirty="0"/>
          </a:p>
          <a:p>
            <a:pPr lvl="1">
              <a:buFont typeface="Arial" panose="020B0604020202020204" pitchFamily="34" charset="0"/>
              <a:buChar char="≠"/>
            </a:pPr>
            <a:r>
              <a:rPr lang="en-GB" dirty="0" smtClean="0">
                <a:solidFill>
                  <a:srgbClr val="C00000"/>
                </a:solidFill>
              </a:rPr>
              <a:t>Vintages, data transmission</a:t>
            </a:r>
            <a:r>
              <a:rPr lang="en-GB" dirty="0">
                <a:solidFill>
                  <a:srgbClr val="C00000"/>
                </a:solidFill>
              </a:rPr>
              <a:t> </a:t>
            </a:r>
            <a:r>
              <a:rPr lang="en-GB" dirty="0" smtClean="0">
                <a:solidFill>
                  <a:srgbClr val="C00000"/>
                </a:solidFill>
                <a:sym typeface="Wingdings" panose="05000000000000000000" pitchFamily="2" charset="2"/>
              </a:rPr>
              <a:t> </a:t>
            </a:r>
            <a:r>
              <a:rPr lang="en-GB" dirty="0">
                <a:solidFill>
                  <a:srgbClr val="C00000"/>
                </a:solidFill>
                <a:sym typeface="Wingdings" panose="05000000000000000000" pitchFamily="2" charset="2"/>
              </a:rPr>
              <a:t>international </a:t>
            </a:r>
            <a:r>
              <a:rPr lang="en-GB" dirty="0" smtClean="0">
                <a:solidFill>
                  <a:srgbClr val="C00000"/>
                </a:solidFill>
                <a:sym typeface="Wingdings" panose="05000000000000000000" pitchFamily="2" charset="2"/>
              </a:rPr>
              <a:t>agreements</a:t>
            </a:r>
            <a:endParaRPr lang="en-GB" dirty="0">
              <a:solidFill>
                <a:srgbClr val="C00000"/>
              </a:solidFill>
              <a:sym typeface="Wingdings" panose="05000000000000000000" pitchFamily="2" charset="2"/>
            </a:endParaRPr>
          </a:p>
          <a:p>
            <a:pPr lvl="1">
              <a:buFont typeface="Arial" panose="020B0604020202020204" pitchFamily="34" charset="0"/>
              <a:buChar char="≠"/>
            </a:pPr>
            <a:endParaRPr lang="en-GB" dirty="0" smtClean="0">
              <a:solidFill>
                <a:srgbClr val="C00000"/>
              </a:solidFill>
              <a:sym typeface="Wingdings" panose="05000000000000000000" pitchFamily="2" charset="2"/>
            </a:endParaRPr>
          </a:p>
          <a:p>
            <a:pPr lvl="1">
              <a:buFont typeface="Wingdings" panose="05000000000000000000" pitchFamily="2" charset="2"/>
              <a:buChar char="Ø"/>
            </a:pPr>
            <a:r>
              <a:rPr lang="en-GB" dirty="0" smtClean="0">
                <a:solidFill>
                  <a:srgbClr val="C00000"/>
                </a:solidFill>
                <a:sym typeface="Wingdings" panose="05000000000000000000" pitchFamily="2" charset="2"/>
              </a:rPr>
              <a:t>Business: alignment of processes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GB" dirty="0" smtClean="0">
                <a:solidFill>
                  <a:srgbClr val="C00000"/>
                </a:solidFill>
                <a:sym typeface="Wingdings" panose="05000000000000000000" pitchFamily="2" charset="2"/>
              </a:rPr>
              <a:t>Technical: alignment of standards</a:t>
            </a:r>
            <a:br>
              <a:rPr lang="en-GB" dirty="0" smtClean="0">
                <a:solidFill>
                  <a:srgbClr val="C00000"/>
                </a:solidFill>
                <a:sym typeface="Wingdings" panose="05000000000000000000" pitchFamily="2" charset="2"/>
              </a:rPr>
            </a:br>
            <a:endParaRPr lang="en-GB" dirty="0" smtClean="0">
              <a:solidFill>
                <a:srgbClr val="C00000"/>
              </a:solidFill>
            </a:endParaRPr>
          </a:p>
          <a:p>
            <a:endParaRPr lang="en-GB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A2D3C06-AB64-465D-9B2A-624221E86B95}" type="slidenum">
              <a:rPr lang="en-GB" smtClean="0"/>
              <a:pPr>
                <a:defRPr/>
              </a:pPr>
              <a:t>7</a:t>
            </a:fld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28-30 September 2015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SDMX Global Conference</a:t>
            </a:r>
            <a:endParaRPr lang="en-GB" dirty="0"/>
          </a:p>
        </p:txBody>
      </p:sp>
      <p:pic>
        <p:nvPicPr>
          <p:cNvPr id="7" name="Picture 8"/>
          <p:cNvPicPr>
            <a:picLocks noChangeAspect="1" noChangeArrowheads="1"/>
          </p:cNvPicPr>
          <p:nvPr/>
        </p:nvPicPr>
        <p:blipFill rotWithShape="1">
          <a:blip r:embed="rId2"/>
          <a:srcRect b="26866"/>
          <a:stretch/>
        </p:blipFill>
        <p:spPr bwMode="auto">
          <a:xfrm>
            <a:off x="2627784" y="5071409"/>
            <a:ext cx="3168352" cy="4458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892566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>
                <a:solidFill>
                  <a:srgbClr val="4D4D4D"/>
                </a:solidFill>
              </a:rPr>
              <a:t>international data </a:t>
            </a:r>
            <a:r>
              <a:rPr lang="en-US" sz="2800" dirty="0" smtClean="0">
                <a:solidFill>
                  <a:srgbClr val="4D4D4D"/>
                </a:solidFill>
              </a:rPr>
              <a:t>sharing</a:t>
            </a:r>
            <a:endParaRPr lang="en-GB" sz="2800" dirty="0">
              <a:solidFill>
                <a:srgbClr val="4D4D4D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Bef>
                <a:spcPts val="0"/>
              </a:spcBef>
              <a:spcAft>
                <a:spcPts val="1200"/>
              </a:spcAft>
              <a:buNone/>
            </a:pPr>
            <a:r>
              <a:rPr lang="en-US" dirty="0" smtClean="0"/>
              <a:t>data cooperation in macro-economic statistics</a:t>
            </a:r>
            <a:endParaRPr lang="en-US" b="0" dirty="0" smtClean="0"/>
          </a:p>
          <a:p>
            <a:pPr marL="0" indent="0">
              <a:spcBef>
                <a:spcPts val="0"/>
              </a:spcBef>
              <a:spcAft>
                <a:spcPts val="1200"/>
              </a:spcAft>
              <a:buNone/>
            </a:pPr>
            <a:endParaRPr lang="en-US" b="0" dirty="0" smtClean="0"/>
          </a:p>
          <a:p>
            <a:pPr marL="514350" indent="-514350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Why? : The business case</a:t>
            </a:r>
          </a:p>
          <a:p>
            <a:pPr marL="514350" indent="-514350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How? : </a:t>
            </a: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Requirements</a:t>
            </a:r>
            <a:endParaRPr lang="en-US" dirty="0">
              <a:solidFill>
                <a:schemeClr val="bg1">
                  <a:lumMod val="75000"/>
                </a:schemeClr>
              </a:solidFill>
            </a:endParaRPr>
          </a:p>
          <a:p>
            <a:pPr marL="514350" indent="-514350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en-US" b="0" dirty="0" smtClean="0">
                <a:solidFill>
                  <a:srgbClr val="C00000"/>
                </a:solidFill>
              </a:rPr>
              <a:t>Who?</a:t>
            </a:r>
            <a:r>
              <a:rPr lang="en-US" b="0" dirty="0" smtClean="0"/>
              <a:t> : The actors and their role</a:t>
            </a:r>
          </a:p>
          <a:p>
            <a:pPr marL="514350" indent="-514350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What? : The current and future process</a:t>
            </a:r>
            <a:endParaRPr lang="en-US" b="0" dirty="0" smtClean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F97326C-9136-43BD-B7FC-10DBEE6C0A5D}" type="slidenum">
              <a:rPr lang="en-GB" smtClean="0"/>
              <a:pPr>
                <a:defRPr/>
              </a:pPr>
              <a:t>8</a:t>
            </a:fld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28-30 September 2015</a:t>
            </a:r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SDMX Global Conference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85484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How? : business requirements</a:t>
            </a:r>
            <a:endParaRPr lang="en-GB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IAG: Inter-Agency Group on </a:t>
            </a:r>
            <a:br>
              <a:rPr lang="en-GB" dirty="0" smtClean="0"/>
            </a:br>
            <a:r>
              <a:rPr lang="en-GB" dirty="0" smtClean="0"/>
              <a:t>Economic and Financial Statistics</a:t>
            </a:r>
          </a:p>
          <a:p>
            <a:pPr lvl="1"/>
            <a:r>
              <a:rPr lang="en-GB" dirty="0" smtClean="0"/>
              <a:t>BIS, ECB, Eurostat, IMF, OECD, UN, WB</a:t>
            </a:r>
          </a:p>
          <a:p>
            <a:pPr lvl="1"/>
            <a:r>
              <a:rPr lang="en-GB" dirty="0" smtClean="0"/>
              <a:t>Same organisations as SDMX Sponsors group </a:t>
            </a:r>
            <a:r>
              <a:rPr lang="en-GB" dirty="0" smtClean="0">
                <a:sym typeface="Wingdings" panose="05000000000000000000" pitchFamily="2" charset="2"/>
              </a:rPr>
              <a:t></a:t>
            </a:r>
            <a:endParaRPr lang="en-GB" dirty="0" smtClean="0"/>
          </a:p>
          <a:p>
            <a:pPr lvl="1"/>
            <a:r>
              <a:rPr lang="en-GB" dirty="0" smtClean="0"/>
              <a:t>Senior management representation from business</a:t>
            </a:r>
          </a:p>
          <a:p>
            <a:pPr lvl="1"/>
            <a:endParaRPr lang="en-GB" dirty="0"/>
          </a:p>
          <a:p>
            <a:r>
              <a:rPr lang="en-GB" dirty="0" smtClean="0"/>
              <a:t>TFIDC: Task Force International Data Cooperation</a:t>
            </a:r>
          </a:p>
          <a:p>
            <a:pPr lvl="1"/>
            <a:r>
              <a:rPr lang="en-GB" dirty="0" smtClean="0"/>
              <a:t>Pilot on GDP and population: live since July 2015</a:t>
            </a:r>
          </a:p>
          <a:p>
            <a:pPr lvl="1"/>
            <a:r>
              <a:rPr lang="en-GB" dirty="0" smtClean="0"/>
              <a:t>Pilot on Sector Accounts: to be kicked-off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A2D3C06-AB64-465D-9B2A-624221E86B95}" type="slidenum">
              <a:rPr lang="en-GB" smtClean="0"/>
              <a:pPr>
                <a:defRPr/>
              </a:pPr>
              <a:t>9</a:t>
            </a:fld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28-30 September 2015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SDMX Global Conference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8865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DMX-2015-day1-1a-Getting-Started-MP-DS-DW-v5">
  <a:themeElements>
    <a:clrScheme name="SDMX 2011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DMX 201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DMX 201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DMX 2011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DMX 2011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DMX 2011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DMX 2011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DMX 2011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DMX 2011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DMX 2011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DMX 2011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DMX 2011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DMX 2011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DMX 2011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SDMX-2015-day1-1a-Getting-Started-MP-DS-DW-v5</Template>
  <TotalTime>0</TotalTime>
  <Words>492</Words>
  <Application>Microsoft Office PowerPoint</Application>
  <PresentationFormat>On-screen Show (4:3)</PresentationFormat>
  <Paragraphs>184</Paragraphs>
  <Slides>16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SDMX-2015-day1-1a-Getting-Started-MP-DS-DW-v5</vt:lpstr>
      <vt:lpstr>PowerPoint Presentation</vt:lpstr>
      <vt:lpstr>international data sharing</vt:lpstr>
      <vt:lpstr>Why? : the business case</vt:lpstr>
      <vt:lpstr>Why? : the business case</vt:lpstr>
      <vt:lpstr>A possible data sharing model</vt:lpstr>
      <vt:lpstr>international data sharing</vt:lpstr>
      <vt:lpstr>How? : requirements for data sharing</vt:lpstr>
      <vt:lpstr>international data sharing</vt:lpstr>
      <vt:lpstr>How? : business requirements</vt:lpstr>
      <vt:lpstr>How? : technical requirements</vt:lpstr>
      <vt:lpstr>international data sharing</vt:lpstr>
      <vt:lpstr>TFIDC Setup: pilot 1</vt:lpstr>
      <vt:lpstr>TFIDC Setup: pilot 1</vt:lpstr>
      <vt:lpstr>TFIDC Setup: pilot 1</vt:lpstr>
      <vt:lpstr>TFIDC next steps</vt:lpstr>
      <vt:lpstr>A possible data sharing model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 Suranyi</dc:creator>
  <cp:lastModifiedBy>Daniel SURANYI</cp:lastModifiedBy>
  <cp:revision>32</cp:revision>
  <cp:lastPrinted>2015-09-03T10:52:29Z</cp:lastPrinted>
  <dcterms:created xsi:type="dcterms:W3CDTF">2015-09-23T16:08:56Z</dcterms:created>
  <dcterms:modified xsi:type="dcterms:W3CDTF">2015-09-25T14:55:12Z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">
    <vt:lpwstr>Document</vt:lpwstr>
  </property>
</Properties>
</file>